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Montserrat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c95401b13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7c95401b13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c95401b13_0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c95401b13_0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c95401b13_0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c95401b13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c95401b13_0_3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c95401b13_0_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7c95401b13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7c95401b13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7c95401b13_0_3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7c95401b13_0_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c8d646c69c14ab9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c8d646c69c14ab9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c8d646c69c14ab9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c8d646c69c14ab9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c8d646c69c14ab9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c8d646c69c14ab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c95401b13_0_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c95401b13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c95401b13_0_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c95401b13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c95401b13_0_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c95401b13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c95401b13_0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c95401b13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c95401b13_0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7c95401b13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c95401b13_0_4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7c95401b13_0_4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c95401b13_0_4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7c95401b13_0_4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1 1">
  <p:cSld name="TITLE_1">
    <p:bg>
      <p:bgPr>
        <a:solidFill>
          <a:srgbClr val="000000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/>
          <p:nvPr/>
        </p:nvSpPr>
        <p:spPr>
          <a:xfrm flipH="1">
            <a:off x="6015900" y="546707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3"/>
          <p:cNvSpPr/>
          <p:nvPr/>
        </p:nvSpPr>
        <p:spPr>
          <a:xfrm flipH="1">
            <a:off x="7176575" y="54670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5125" y="1932239"/>
            <a:ext cx="7493752" cy="127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negokai.com/herramientas-para-trabajar-desde-casa-sin-dejar-de-ser-un-equipo.html?utm_source=modelocurriculum.net&amp;utm_medium=content&amp;utm_campaign=seo_sp&amp;utm_term=duda_50227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3"/>
          <p:cNvSpPr txBox="1"/>
          <p:nvPr>
            <p:ph idx="4294967295" type="title"/>
          </p:nvPr>
        </p:nvSpPr>
        <p:spPr>
          <a:xfrm>
            <a:off x="3422925" y="1049550"/>
            <a:ext cx="5261700" cy="30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4000"/>
              <a:t>REQUERIMIENTOS PARA UNA IMPLEMENTACIÓN EXITOSA</a:t>
            </a:r>
            <a:endParaRPr b="1" sz="4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/>
          </a:p>
        </p:txBody>
      </p:sp>
      <p:sp>
        <p:nvSpPr>
          <p:cNvPr id="207" name="Google Shape;207;p23"/>
          <p:cNvSpPr txBox="1"/>
          <p:nvPr/>
        </p:nvSpPr>
        <p:spPr>
          <a:xfrm>
            <a:off x="3790575" y="3705775"/>
            <a:ext cx="45264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FFFFFF"/>
                </a:solidFill>
              </a:rPr>
              <a:t>Para poder implementarlo de una manera exitosa se requiere lo siguiente.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208" name="Google Shape;208;p23"/>
          <p:cNvCxnSpPr/>
          <p:nvPr/>
        </p:nvCxnSpPr>
        <p:spPr>
          <a:xfrm>
            <a:off x="3999075" y="3588825"/>
            <a:ext cx="4109400" cy="5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09" name="Google Shape;20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7325" y="4537150"/>
            <a:ext cx="2586675" cy="60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4"/>
          <p:cNvSpPr txBox="1"/>
          <p:nvPr>
            <p:ph type="title"/>
          </p:nvPr>
        </p:nvSpPr>
        <p:spPr>
          <a:xfrm>
            <a:off x="1210750" y="78347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600"/>
              <a:t>1. </a:t>
            </a:r>
            <a:r>
              <a:rPr b="1" lang="es-419" sz="2600"/>
              <a:t>Infraestructura digital básica.</a:t>
            </a:r>
            <a:endParaRPr b="1" sz="2600"/>
          </a:p>
        </p:txBody>
      </p:sp>
      <p:sp>
        <p:nvSpPr>
          <p:cNvPr id="215" name="Google Shape;215;p24"/>
          <p:cNvSpPr txBox="1"/>
          <p:nvPr/>
        </p:nvSpPr>
        <p:spPr>
          <a:xfrm>
            <a:off x="610975" y="2094900"/>
            <a:ext cx="4223400" cy="21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rgbClr val="FFFFFF"/>
                </a:solidFill>
              </a:rPr>
              <a:t>Los colaboradores deben tener acceso a una computadora con conexión a Internet.</a:t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216" name="Google Shape;21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7325" y="4537150"/>
            <a:ext cx="2586675" cy="60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9673" y="1697576"/>
            <a:ext cx="3328800" cy="2215200"/>
          </a:xfrm>
          <a:prstGeom prst="snip2DiagRect">
            <a:avLst>
              <a:gd fmla="val 0" name="adj1"/>
              <a:gd fmla="val 16667" name="adj2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5"/>
          <p:cNvSpPr txBox="1"/>
          <p:nvPr>
            <p:ph type="title"/>
          </p:nvPr>
        </p:nvSpPr>
        <p:spPr>
          <a:xfrm>
            <a:off x="1210750" y="554875"/>
            <a:ext cx="51132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600"/>
              <a:t>2. </a:t>
            </a:r>
            <a:r>
              <a:rPr b="1" lang="es-419" sz="2600"/>
              <a:t>Metodología</a:t>
            </a:r>
            <a:r>
              <a:rPr b="1" lang="es-419" sz="2600"/>
              <a:t> de trabajo poderosa</a:t>
            </a:r>
            <a:endParaRPr b="1" sz="2600"/>
          </a:p>
        </p:txBody>
      </p:sp>
      <p:sp>
        <p:nvSpPr>
          <p:cNvPr id="223" name="Google Shape;223;p25"/>
          <p:cNvSpPr txBox="1"/>
          <p:nvPr/>
        </p:nvSpPr>
        <p:spPr>
          <a:xfrm>
            <a:off x="1210750" y="1890625"/>
            <a:ext cx="4095000" cy="29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rgbClr val="FFFFFF"/>
                </a:solidFill>
              </a:rPr>
              <a:t>La metodología de trabajo genera los acuerdos, mecanismos y procesos que permiten que todos estén bien coordinados y comunicados, y donde cada quien hace lo que tiene que hacer en tiempo y forma.</a:t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224" name="Google Shape;22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7325" y="4537150"/>
            <a:ext cx="2586675" cy="60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8825" y="247475"/>
            <a:ext cx="2995500" cy="2094900"/>
          </a:xfrm>
          <a:prstGeom prst="snip2DiagRect">
            <a:avLst>
              <a:gd fmla="val 0" name="adj1"/>
              <a:gd fmla="val 16667" name="adj2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6"/>
          <p:cNvSpPr txBox="1"/>
          <p:nvPr>
            <p:ph type="title"/>
          </p:nvPr>
        </p:nvSpPr>
        <p:spPr>
          <a:xfrm>
            <a:off x="1119875" y="431550"/>
            <a:ext cx="5859300" cy="11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600"/>
              <a:t>3. Herramientas colaborativas de productividad</a:t>
            </a:r>
            <a:endParaRPr b="1" sz="2600"/>
          </a:p>
        </p:txBody>
      </p:sp>
      <p:sp>
        <p:nvSpPr>
          <p:cNvPr id="231" name="Google Shape;231;p26"/>
          <p:cNvSpPr txBox="1"/>
          <p:nvPr/>
        </p:nvSpPr>
        <p:spPr>
          <a:xfrm>
            <a:off x="938125" y="1897350"/>
            <a:ext cx="5271300" cy="21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rgbClr val="FFFFFF"/>
                </a:solidFill>
              </a:rPr>
              <a:t>Para que el eWork sea realmente poderoso debe realizarse de manera colaborativa. 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rgbClr val="FFFFFF"/>
                </a:solidFill>
              </a:rPr>
              <a:t>Mandar correos electrónicos, enviar archivos adjuntos en Office y hacer llamadas telefónicas es la fórmula para la improductividad remota.</a:t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232" name="Google Shape;23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7325" y="4537150"/>
            <a:ext cx="2586675" cy="60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4700" y="536013"/>
            <a:ext cx="2619300" cy="1743000"/>
          </a:xfrm>
          <a:prstGeom prst="snip2DiagRect">
            <a:avLst>
              <a:gd fmla="val 0" name="adj1"/>
              <a:gd fmla="val 16667" name="adj2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/>
          <p:nvPr>
            <p:ph type="title"/>
          </p:nvPr>
        </p:nvSpPr>
        <p:spPr>
          <a:xfrm>
            <a:off x="1210750" y="783475"/>
            <a:ext cx="53208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600"/>
              <a:t>4. Desarrollo de habilidades para el trabajo digital</a:t>
            </a:r>
            <a:endParaRPr b="1" sz="2600"/>
          </a:p>
        </p:txBody>
      </p:sp>
      <p:sp>
        <p:nvSpPr>
          <p:cNvPr id="239" name="Google Shape;239;p27"/>
          <p:cNvSpPr txBox="1"/>
          <p:nvPr/>
        </p:nvSpPr>
        <p:spPr>
          <a:xfrm>
            <a:off x="1210750" y="2156075"/>
            <a:ext cx="5320800" cy="21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rgbClr val="FFFFFF"/>
                </a:solidFill>
              </a:rPr>
              <a:t>Estas habilidades son claves para poder trabajar remotamente, creando, compartiendo, documentando con colaboradores que se encuentran en cualquier parte del mundo.</a:t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240" name="Google Shape;24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7325" y="4537150"/>
            <a:ext cx="2586675" cy="60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7"/>
          <p:cNvPicPr preferRelativeResize="0"/>
          <p:nvPr/>
        </p:nvPicPr>
        <p:blipFill rotWithShape="1">
          <a:blip r:embed="rId4">
            <a:alphaModFix/>
          </a:blip>
          <a:srcRect b="17925" l="22467" r="20422" t="0"/>
          <a:stretch/>
        </p:blipFill>
        <p:spPr>
          <a:xfrm>
            <a:off x="6531550" y="295150"/>
            <a:ext cx="2406300" cy="2119200"/>
          </a:xfrm>
          <a:prstGeom prst="snip2DiagRect">
            <a:avLst>
              <a:gd fmla="val 0" name="adj1"/>
              <a:gd fmla="val 16667" name="adj2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28"/>
          <p:cNvPicPr preferRelativeResize="0"/>
          <p:nvPr/>
        </p:nvPicPr>
        <p:blipFill rotWithShape="1">
          <a:blip r:embed="rId3">
            <a:alphaModFix/>
          </a:blip>
          <a:srcRect b="1450" l="15476" r="17324" t="-1449"/>
          <a:stretch/>
        </p:blipFill>
        <p:spPr>
          <a:xfrm>
            <a:off x="3966075" y="-74375"/>
            <a:ext cx="5178000" cy="521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8"/>
          <p:cNvSpPr txBox="1"/>
          <p:nvPr>
            <p:ph type="ctrTitle"/>
          </p:nvPr>
        </p:nvSpPr>
        <p:spPr>
          <a:xfrm>
            <a:off x="228075" y="2805850"/>
            <a:ext cx="37380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300">
                <a:latin typeface="Lato"/>
                <a:ea typeface="Lato"/>
                <a:cs typeface="Lato"/>
                <a:sym typeface="Lato"/>
              </a:rPr>
              <a:t>Habilidades del eWorker</a:t>
            </a:r>
            <a:endParaRPr sz="33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8" name="Google Shape;24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7325" y="4537150"/>
            <a:ext cx="2586675" cy="60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9"/>
          <p:cNvSpPr txBox="1"/>
          <p:nvPr>
            <p:ph idx="4294967295" type="title"/>
          </p:nvPr>
        </p:nvSpPr>
        <p:spPr>
          <a:xfrm>
            <a:off x="204974" y="1016050"/>
            <a:ext cx="6589500" cy="35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s-419" sz="2000">
                <a:latin typeface="Arial"/>
                <a:ea typeface="Arial"/>
                <a:cs typeface="Arial"/>
                <a:sym typeface="Arial"/>
              </a:rPr>
              <a:t>Liderazgo en red para la era digital.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s-419" sz="2000">
                <a:latin typeface="Arial"/>
                <a:ea typeface="Arial"/>
                <a:cs typeface="Arial"/>
                <a:sym typeface="Arial"/>
              </a:rPr>
              <a:t>Capacidad para dirigir y coordinar equipos de trabajo distribuidos en red y en entornos digitales.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s-419" sz="2000">
                <a:latin typeface="Arial"/>
                <a:ea typeface="Arial"/>
                <a:cs typeface="Arial"/>
                <a:sym typeface="Arial"/>
              </a:rPr>
              <a:t>Competencias emocionales y personales.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s-419" sz="2000">
                <a:latin typeface="Arial"/>
                <a:ea typeface="Arial"/>
                <a:cs typeface="Arial"/>
                <a:sym typeface="Arial"/>
              </a:rPr>
              <a:t>Relativas al conjunto de sentimientos y emociones provocadas por la experiencia en los entornos digitales.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s-419" sz="2000">
                <a:latin typeface="Arial"/>
                <a:ea typeface="Arial"/>
                <a:cs typeface="Arial"/>
                <a:sym typeface="Arial"/>
              </a:rPr>
              <a:t>Comunicación digital eficiente.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7325" y="4537150"/>
            <a:ext cx="2586675" cy="60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4700" y="127425"/>
            <a:ext cx="2857500" cy="1600200"/>
          </a:xfrm>
          <a:prstGeom prst="snip2DiagRect">
            <a:avLst>
              <a:gd fmla="val 0" name="adj1"/>
              <a:gd fmla="val 16667" name="adj2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0"/>
          <p:cNvSpPr txBox="1"/>
          <p:nvPr>
            <p:ph idx="4294967295" type="title"/>
          </p:nvPr>
        </p:nvSpPr>
        <p:spPr>
          <a:xfrm>
            <a:off x="2184000" y="875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/>
              <a:t>Conclusión</a:t>
            </a:r>
            <a:r>
              <a:rPr lang="es-419" sz="2600"/>
              <a:t> </a:t>
            </a:r>
            <a:endParaRPr sz="2600"/>
          </a:p>
        </p:txBody>
      </p:sp>
      <p:sp>
        <p:nvSpPr>
          <p:cNvPr id="261" name="Google Shape;261;p30"/>
          <p:cNvSpPr txBox="1"/>
          <p:nvPr>
            <p:ph idx="1" type="body"/>
          </p:nvPr>
        </p:nvSpPr>
        <p:spPr>
          <a:xfrm>
            <a:off x="1194550" y="1992200"/>
            <a:ext cx="6936000" cy="148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latin typeface="Arial"/>
                <a:ea typeface="Arial"/>
                <a:cs typeface="Arial"/>
                <a:sym typeface="Arial"/>
              </a:rPr>
              <a:t>Cuando se hace innecesario el desplazarse físicamente, cuando no se usa papel, ni mecanismos físicos para hacer las cosas, todo se acelera. Y en la realidad todo en la economía va en esa dirección… todo de manera digitalizada y… ¡todo a un clic!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7325" y="4537150"/>
            <a:ext cx="2586675" cy="606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3" name="Google Shape;263;p30"/>
          <p:cNvCxnSpPr/>
          <p:nvPr/>
        </p:nvCxnSpPr>
        <p:spPr>
          <a:xfrm flipH="1" rot="10800000">
            <a:off x="1875600" y="1623750"/>
            <a:ext cx="5392800" cy="5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/>
          <p:nvPr>
            <p:ph type="ctrTitle"/>
          </p:nvPr>
        </p:nvSpPr>
        <p:spPr>
          <a:xfrm>
            <a:off x="4055850" y="930725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9000"/>
              <a:t>eWork</a:t>
            </a:r>
            <a:endParaRPr sz="9000"/>
          </a:p>
        </p:txBody>
      </p:sp>
      <p:sp>
        <p:nvSpPr>
          <p:cNvPr id="143" name="Google Shape;143;p15"/>
          <p:cNvSpPr txBox="1"/>
          <p:nvPr>
            <p:ph idx="1" type="subTitle"/>
          </p:nvPr>
        </p:nvSpPr>
        <p:spPr>
          <a:xfrm>
            <a:off x="3223200" y="2318700"/>
            <a:ext cx="59208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latin typeface="Arial"/>
                <a:ea typeface="Arial"/>
                <a:cs typeface="Arial"/>
                <a:sym typeface="Arial"/>
              </a:rPr>
              <a:t>La forma más inteligente de trabajar desde cualquier lugar.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7325" y="4537150"/>
            <a:ext cx="2586675" cy="606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" name="Google Shape;145;p15"/>
          <p:cNvCxnSpPr/>
          <p:nvPr/>
        </p:nvCxnSpPr>
        <p:spPr>
          <a:xfrm>
            <a:off x="3357825" y="2236425"/>
            <a:ext cx="5354100" cy="12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"/>
          <p:cNvSpPr txBox="1"/>
          <p:nvPr>
            <p:ph type="title"/>
          </p:nvPr>
        </p:nvSpPr>
        <p:spPr>
          <a:xfrm>
            <a:off x="331975" y="252000"/>
            <a:ext cx="5134800" cy="149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600"/>
              <a:t>¿Qué es eWork?</a:t>
            </a:r>
            <a:endParaRPr b="1" sz="2600"/>
          </a:p>
        </p:txBody>
      </p:sp>
      <p:pic>
        <p:nvPicPr>
          <p:cNvPr id="151" name="Google Shape;15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5999" y="251989"/>
            <a:ext cx="3106200" cy="1814400"/>
          </a:xfrm>
          <a:prstGeom prst="snip2DiagRect">
            <a:avLst>
              <a:gd fmla="val 0" name="adj1"/>
              <a:gd fmla="val 16667" name="adj2"/>
            </a:avLst>
          </a:prstGeom>
          <a:noFill/>
          <a:ln>
            <a:noFill/>
          </a:ln>
        </p:spPr>
      </p:pic>
      <p:sp>
        <p:nvSpPr>
          <p:cNvPr id="152" name="Google Shape;152;p16"/>
          <p:cNvSpPr txBox="1"/>
          <p:nvPr/>
        </p:nvSpPr>
        <p:spPr>
          <a:xfrm>
            <a:off x="331975" y="1815625"/>
            <a:ext cx="5406300" cy="19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rgbClr val="FFFFFF"/>
                </a:solidFill>
              </a:rPr>
              <a:t>E</a:t>
            </a:r>
            <a:r>
              <a:rPr lang="es-419" sz="2000">
                <a:solidFill>
                  <a:srgbClr val="FFFFFF"/>
                </a:solidFill>
              </a:rPr>
              <a:t>s una modalidad de empleo que permite trabajar desde el hogar, o cualquier lugar diferente a una oficina y en la mayoría de casos no obedece a horarios definidos sino a tareas u objetivos a cumplir.</a:t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153" name="Google Shape;15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7325" y="4537150"/>
            <a:ext cx="2586675" cy="60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/>
          <p:nvPr>
            <p:ph type="title"/>
          </p:nvPr>
        </p:nvSpPr>
        <p:spPr>
          <a:xfrm>
            <a:off x="331975" y="0"/>
            <a:ext cx="5134800" cy="149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600"/>
              <a:t>¿</a:t>
            </a:r>
            <a:r>
              <a:rPr b="1" lang="es-419" sz="2600"/>
              <a:t>Cómo funciona?</a:t>
            </a:r>
            <a:endParaRPr b="1" sz="2600"/>
          </a:p>
        </p:txBody>
      </p:sp>
      <p:sp>
        <p:nvSpPr>
          <p:cNvPr id="159" name="Google Shape;159;p17"/>
          <p:cNvSpPr txBox="1"/>
          <p:nvPr/>
        </p:nvSpPr>
        <p:spPr>
          <a:xfrm>
            <a:off x="331975" y="1588125"/>
            <a:ext cx="5563500" cy="28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rgbClr val="FFFFFF"/>
                </a:solidFill>
              </a:rPr>
              <a:t>Solo es necesario que la empresa incorpore a su método interno facilidades para desarrollar el empleo remoto como una intranet bien definida, </a:t>
            </a:r>
            <a:r>
              <a:rPr lang="es-419" sz="2000">
                <a:solidFill>
                  <a:srgbClr val="FFFFFF"/>
                </a:solidFill>
                <a:uFill>
                  <a:noFill/>
                </a:uFill>
                <a:hlinkClick r:id="rId3"/>
              </a:rPr>
              <a:t>herramientas para trabajar desde casa</a:t>
            </a:r>
            <a:r>
              <a:rPr lang="es-419" sz="2000">
                <a:solidFill>
                  <a:srgbClr val="FFFFFF"/>
                </a:solidFill>
              </a:rPr>
              <a:t>, canales de comunicación vía email o videollamada, y facilidad para realizar reuniones a distancia.</a:t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160" name="Google Shape;160;p17"/>
          <p:cNvPicPr preferRelativeResize="0"/>
          <p:nvPr/>
        </p:nvPicPr>
        <p:blipFill rotWithShape="1">
          <a:blip r:embed="rId4">
            <a:alphaModFix/>
          </a:blip>
          <a:srcRect b="14118" l="10160" r="0" t="0"/>
          <a:stretch/>
        </p:blipFill>
        <p:spPr>
          <a:xfrm>
            <a:off x="6741413" y="123925"/>
            <a:ext cx="2218500" cy="1846800"/>
          </a:xfrm>
          <a:prstGeom prst="snip2DiagRect">
            <a:avLst>
              <a:gd fmla="val 0" name="adj1"/>
              <a:gd fmla="val 16667" name="adj2"/>
            </a:avLst>
          </a:prstGeom>
          <a:noFill/>
          <a:ln>
            <a:noFill/>
          </a:ln>
        </p:spPr>
      </p:pic>
      <p:pic>
        <p:nvPicPr>
          <p:cNvPr id="161" name="Google Shape;16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7325" y="4537150"/>
            <a:ext cx="2586675" cy="60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"/>
          <p:cNvSpPr txBox="1"/>
          <p:nvPr>
            <p:ph type="title"/>
          </p:nvPr>
        </p:nvSpPr>
        <p:spPr>
          <a:xfrm>
            <a:off x="1297500" y="70360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600"/>
              <a:t>Ventajas  de eWork</a:t>
            </a:r>
            <a:endParaRPr b="1" sz="2600"/>
          </a:p>
        </p:txBody>
      </p:sp>
      <p:sp>
        <p:nvSpPr>
          <p:cNvPr id="167" name="Google Shape;167;p18"/>
          <p:cNvSpPr txBox="1"/>
          <p:nvPr>
            <p:ph idx="1" type="body"/>
          </p:nvPr>
        </p:nvSpPr>
        <p:spPr>
          <a:xfrm>
            <a:off x="461450" y="1617700"/>
            <a:ext cx="73536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800">
                <a:latin typeface="Arial"/>
                <a:ea typeface="Arial"/>
                <a:cs typeface="Arial"/>
                <a:sym typeface="Arial"/>
              </a:rPr>
              <a:t>1.  L</a:t>
            </a:r>
            <a:r>
              <a:rPr b="1" lang="es-419" sz="1800">
                <a:latin typeface="Arial"/>
                <a:ea typeface="Arial"/>
                <a:cs typeface="Arial"/>
                <a:sym typeface="Arial"/>
              </a:rPr>
              <a:t>os trabajadores incrementan su productividad.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-419" sz="1800">
                <a:latin typeface="Arial"/>
                <a:ea typeface="Arial"/>
                <a:cs typeface="Arial"/>
                <a:sym typeface="Arial"/>
              </a:rPr>
              <a:t>2. No es necesario salir de casa.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-419" sz="1800">
                <a:latin typeface="Arial"/>
                <a:ea typeface="Arial"/>
                <a:cs typeface="Arial"/>
                <a:sym typeface="Arial"/>
              </a:rPr>
              <a:t>3. Tener tiempo para proyectos personales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-419" sz="1800">
                <a:latin typeface="Arial"/>
                <a:ea typeface="Arial"/>
                <a:cs typeface="Arial"/>
                <a:sym typeface="Arial"/>
              </a:rPr>
              <a:t>4. Poder trabajar desde cualquier lugar del mundo.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-419" sz="1800"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b="1" lang="es-419" sz="1800">
                <a:latin typeface="Arial"/>
                <a:ea typeface="Arial"/>
                <a:cs typeface="Arial"/>
                <a:sym typeface="Arial"/>
              </a:rPr>
              <a:t>Reducción</a:t>
            </a:r>
            <a:r>
              <a:rPr b="1" lang="es-419" sz="1800">
                <a:latin typeface="Arial"/>
                <a:ea typeface="Arial"/>
                <a:cs typeface="Arial"/>
                <a:sym typeface="Arial"/>
              </a:rPr>
              <a:t> de costos para la Empresa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800"/>
          </a:p>
        </p:txBody>
      </p:sp>
      <p:pic>
        <p:nvPicPr>
          <p:cNvPr id="168" name="Google Shape;16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7325" y="4537150"/>
            <a:ext cx="2586675" cy="60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0300" y="221450"/>
            <a:ext cx="2876100" cy="1617600"/>
          </a:xfrm>
          <a:prstGeom prst="snip2DiagRect">
            <a:avLst>
              <a:gd fmla="val 0" name="adj1"/>
              <a:gd fmla="val 16667" name="adj2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/>
          <p:nvPr>
            <p:ph type="title"/>
          </p:nvPr>
        </p:nvSpPr>
        <p:spPr>
          <a:xfrm>
            <a:off x="1297500" y="70360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/>
              <a:t> </a:t>
            </a:r>
            <a:r>
              <a:rPr b="1" lang="es-419" sz="2600"/>
              <a:t>Desventajas de eWork</a:t>
            </a:r>
            <a:endParaRPr b="1" sz="2600"/>
          </a:p>
        </p:txBody>
      </p:sp>
      <p:sp>
        <p:nvSpPr>
          <p:cNvPr id="175" name="Google Shape;175;p19"/>
          <p:cNvSpPr txBox="1"/>
          <p:nvPr>
            <p:ph idx="1" type="body"/>
          </p:nvPr>
        </p:nvSpPr>
        <p:spPr>
          <a:xfrm>
            <a:off x="1080175" y="1790800"/>
            <a:ext cx="47514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800">
                <a:latin typeface="Arial"/>
                <a:ea typeface="Arial"/>
                <a:cs typeface="Arial"/>
                <a:sym typeface="Arial"/>
              </a:rPr>
              <a:t>1. Falta de organización.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-419" sz="1800">
                <a:latin typeface="Arial"/>
                <a:ea typeface="Arial"/>
                <a:cs typeface="Arial"/>
                <a:sym typeface="Arial"/>
              </a:rPr>
              <a:t>2. Acumulación de tareas.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-419" sz="1800">
                <a:latin typeface="Arial"/>
                <a:ea typeface="Arial"/>
                <a:cs typeface="Arial"/>
                <a:sym typeface="Arial"/>
              </a:rPr>
              <a:t>3. Aislamiento.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-419" sz="1800">
                <a:latin typeface="Arial"/>
                <a:ea typeface="Arial"/>
                <a:cs typeface="Arial"/>
                <a:sym typeface="Arial"/>
              </a:rPr>
              <a:t>4. Problemas de comunicación.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  <p:pic>
        <p:nvPicPr>
          <p:cNvPr id="176" name="Google Shape;17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7325" y="4537150"/>
            <a:ext cx="2586675" cy="60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9950" y="518663"/>
            <a:ext cx="2619300" cy="1743000"/>
          </a:xfrm>
          <a:prstGeom prst="snip2DiagRect">
            <a:avLst>
              <a:gd fmla="val 0" name="adj1"/>
              <a:gd fmla="val 16667" name="adj2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/>
          <p:nvPr>
            <p:ph idx="4294967295" type="title"/>
          </p:nvPr>
        </p:nvSpPr>
        <p:spPr>
          <a:xfrm>
            <a:off x="683250" y="1798175"/>
            <a:ext cx="77775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400"/>
              <a:t>¿Por qué es más productivo el trabajo remoto?</a:t>
            </a:r>
            <a:endParaRPr b="1" sz="2400"/>
          </a:p>
        </p:txBody>
      </p:sp>
      <p:sp>
        <p:nvSpPr>
          <p:cNvPr id="183" name="Google Shape;183;p20"/>
          <p:cNvSpPr txBox="1"/>
          <p:nvPr>
            <p:ph idx="1" type="body"/>
          </p:nvPr>
        </p:nvSpPr>
        <p:spPr>
          <a:xfrm>
            <a:off x="1104000" y="2571750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latin typeface="Arial"/>
                <a:ea typeface="Arial"/>
                <a:cs typeface="Arial"/>
                <a:sym typeface="Arial"/>
              </a:rPr>
              <a:t>Cuando se digitaliza el trabajo, se eliminan las barreras y obstáculos del mundo físico, por ejemplo: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4" name="Google Shape;184;p20"/>
          <p:cNvCxnSpPr/>
          <p:nvPr/>
        </p:nvCxnSpPr>
        <p:spPr>
          <a:xfrm>
            <a:off x="1163700" y="2448575"/>
            <a:ext cx="6816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85" name="Google Shape;18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7325" y="4537150"/>
            <a:ext cx="2586675" cy="60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1"/>
          <p:cNvSpPr txBox="1"/>
          <p:nvPr>
            <p:ph type="title"/>
          </p:nvPr>
        </p:nvSpPr>
        <p:spPr>
          <a:xfrm>
            <a:off x="3800225" y="436475"/>
            <a:ext cx="2659800" cy="92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/>
              <a:t>Juntas</a:t>
            </a:r>
            <a:endParaRPr sz="2600"/>
          </a:p>
        </p:txBody>
      </p:sp>
      <p:sp>
        <p:nvSpPr>
          <p:cNvPr id="191" name="Google Shape;191;p21"/>
          <p:cNvSpPr txBox="1"/>
          <p:nvPr>
            <p:ph idx="1" type="body"/>
          </p:nvPr>
        </p:nvSpPr>
        <p:spPr>
          <a:xfrm>
            <a:off x="645775" y="1775400"/>
            <a:ext cx="3338700" cy="23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es-419" sz="2000"/>
              <a:t>Si necesitas hacer una junta, hoy en día se puede hacer una videoconferencia de manera instantánea de alta calidad y a un costo muy bajo.</a:t>
            </a:r>
            <a:endParaRPr sz="2000"/>
          </a:p>
        </p:txBody>
      </p:sp>
      <p:pic>
        <p:nvPicPr>
          <p:cNvPr id="192" name="Google Shape;19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7325" y="4537150"/>
            <a:ext cx="2586675" cy="60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0025" y="1875051"/>
            <a:ext cx="4138675" cy="217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"/>
          <p:cNvSpPr txBox="1"/>
          <p:nvPr>
            <p:ph type="title"/>
          </p:nvPr>
        </p:nvSpPr>
        <p:spPr>
          <a:xfrm>
            <a:off x="1106850" y="441500"/>
            <a:ext cx="78582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600"/>
              <a:t>Coordinación, comunicación y seguimiento al trabajo.</a:t>
            </a:r>
            <a:endParaRPr b="1" sz="2600"/>
          </a:p>
        </p:txBody>
      </p:sp>
      <p:sp>
        <p:nvSpPr>
          <p:cNvPr id="199" name="Google Shape;199;p22"/>
          <p:cNvSpPr txBox="1"/>
          <p:nvPr>
            <p:ph idx="1" type="body"/>
          </p:nvPr>
        </p:nvSpPr>
        <p:spPr>
          <a:xfrm>
            <a:off x="663900" y="1934600"/>
            <a:ext cx="39081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es-419" sz="1800"/>
              <a:t>Con tableros para la gestión estratégica de actividades se puede coordinar y dar seguimiento en tiempo real al trabajo de los colaboradores, e incluso se puede hacer toda la comunicación allí mismo.</a:t>
            </a:r>
            <a:endParaRPr sz="1800"/>
          </a:p>
        </p:txBody>
      </p:sp>
      <p:pic>
        <p:nvPicPr>
          <p:cNvPr id="200" name="Google Shape;20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7325" y="4537150"/>
            <a:ext cx="2586675" cy="60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7550" y="1934600"/>
            <a:ext cx="3457200" cy="2042400"/>
          </a:xfrm>
          <a:prstGeom prst="snip2DiagRect">
            <a:avLst>
              <a:gd fmla="val 0" name="adj1"/>
              <a:gd fmla="val 16667" name="adj2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