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image" Target="../media/image-13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image" Target="../media/image-14-5.png"/><Relationship Id="rId6" Type="http://schemas.openxmlformats.org/officeDocument/2006/relationships/image" Target="../media/image-1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B2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0" y="4389120"/>
            <a:ext cx="2286000" cy="36576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097280"/>
            <a:ext cx="7680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800" kern="0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ANÁLISIS COMPETITIVO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31520" y="1828800"/>
            <a:ext cx="768096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Integra Salud / TDU</a:t>
            </a:r>
            <a:endParaRPr lang="en-US" sz="4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vs. Marketplace de</a:t>
            </a:r>
            <a:endParaRPr lang="en-US" sz="4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Comunidades Colaborativas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731520" y="457200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0B4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EmpowerLabs  |  Mayo 2026  |  Confidencial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412480" y="48006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F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743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600" kern="0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 6 DEFICIENCIAS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31520" y="73152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1B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Vulnerabilidades estructurales del modelo TDU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731520" y="1371600"/>
            <a:ext cx="2560320" cy="14630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6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14400" y="150876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F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914400" y="187452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 &amp; Save pasivo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914400" y="224028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Comercio absorbe costo sin ROI medible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566160" y="1371600"/>
            <a:ext cx="2560320" cy="14630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6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3749040" y="150876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F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3749040" y="187452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CRM ni analytics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749040" y="224028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Comercio opera completamente a ciegas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400800" y="1371600"/>
            <a:ext cx="2560320" cy="14630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6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583680" y="150876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F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6583680" y="187452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Descuentos estáticos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583680" y="224028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optimiza capacidad ociosa del negocio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31520" y="3108960"/>
            <a:ext cx="2560320" cy="14630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6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914400" y="324612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F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914400" y="361188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comunidad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914400" y="397764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 engagement, tarjetas dormidas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3566160" y="3108960"/>
            <a:ext cx="2560320" cy="14630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6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3749040" y="324612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F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3749040" y="361188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data de intención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3749040" y="397764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Tráfico ciego y sin calificar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6400800" y="3108960"/>
            <a:ext cx="2560320" cy="14630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6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583680" y="324612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F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2200" dirty="0"/>
          </a:p>
        </p:txBody>
      </p:sp>
      <p:sp>
        <p:nvSpPr>
          <p:cNvPr id="27" name="Text 25"/>
          <p:cNvSpPr/>
          <p:nvPr/>
        </p:nvSpPr>
        <p:spPr>
          <a:xfrm>
            <a:off x="6583680" y="361188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fidelización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6583680" y="397764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monedero, cashback ni retención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8412480" y="48006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F1B2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8288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600" kern="0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COMPARATIVA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31520" y="54864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TDU vs. Marketplace Colaborativo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731520" y="1097280"/>
            <a:ext cx="2194560" cy="36576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6" name="Shape 4"/>
          <p:cNvSpPr/>
          <p:nvPr/>
        </p:nvSpPr>
        <p:spPr>
          <a:xfrm>
            <a:off x="3017520" y="1097280"/>
            <a:ext cx="2743200" cy="365760"/>
          </a:xfrm>
          <a:prstGeom prst="rect">
            <a:avLst/>
          </a:prstGeom>
          <a:solidFill>
            <a:srgbClr val="5C2020"/>
          </a:solidFill>
          <a:ln/>
        </p:spPr>
      </p:sp>
      <p:sp>
        <p:nvSpPr>
          <p:cNvPr id="7" name="Shape 5"/>
          <p:cNvSpPr/>
          <p:nvPr/>
        </p:nvSpPr>
        <p:spPr>
          <a:xfrm>
            <a:off x="5852160" y="1097280"/>
            <a:ext cx="2560320" cy="365760"/>
          </a:xfrm>
          <a:prstGeom prst="rect">
            <a:avLst/>
          </a:prstGeom>
          <a:solidFill>
            <a:srgbClr val="0D4A36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1115568"/>
            <a:ext cx="2011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A0B4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DIMENSIÓN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3108960" y="1115568"/>
            <a:ext cx="2560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 SALUD / TDU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943600" y="1115568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EMPOWERLABS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731520" y="1508760"/>
            <a:ext cx="7680960" cy="45720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1527048"/>
            <a:ext cx="20116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Modelo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108960" y="1527048"/>
            <a:ext cx="2560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Tarjeta descuentos + seguros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5943600" y="1527048"/>
            <a:ext cx="2377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 Vertical Marketplace 4 capas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731520" y="1984248"/>
            <a:ext cx="7680960" cy="45720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16" name="Text 14"/>
          <p:cNvSpPr/>
          <p:nvPr/>
        </p:nvSpPr>
        <p:spPr>
          <a:xfrm>
            <a:off x="822960" y="2002536"/>
            <a:ext cx="20116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Beneficio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108960" y="2002536"/>
            <a:ext cx="2560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 &amp; Save pasivo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943600" y="2002536"/>
            <a:ext cx="2377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Transaccional: prepago, reserva, cupones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731520" y="2459736"/>
            <a:ext cx="7680960" cy="45720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20" name="Text 18"/>
          <p:cNvSpPr/>
          <p:nvPr/>
        </p:nvSpPr>
        <p:spPr>
          <a:xfrm>
            <a:off x="822960" y="2478024"/>
            <a:ext cx="20116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 comercio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108960" y="2478024"/>
            <a:ext cx="2560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Tráfico sin calificar, sin CRM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5943600" y="2478024"/>
            <a:ext cx="2377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Leads calificados + CRM + yield mgmt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731520" y="2935224"/>
            <a:ext cx="7680960" cy="45720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24" name="Text 22"/>
          <p:cNvSpPr/>
          <p:nvPr/>
        </p:nvSpPr>
        <p:spPr>
          <a:xfrm>
            <a:off x="822960" y="2953512"/>
            <a:ext cx="20116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Precios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3108960" y="2953512"/>
            <a:ext cx="2560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Fijos todo el año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5943600" y="2953512"/>
            <a:ext cx="2377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Dinámicos por hora/día/afluencia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731520" y="3410712"/>
            <a:ext cx="7680960" cy="45720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28" name="Text 26"/>
          <p:cNvSpPr/>
          <p:nvPr/>
        </p:nvSpPr>
        <p:spPr>
          <a:xfrm>
            <a:off x="822960" y="3429000"/>
            <a:ext cx="20116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3108960" y="3429000"/>
            <a:ext cx="2560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Solo tarjetas vendidas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5943600" y="3429000"/>
            <a:ext cx="2377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Perfil completo + intención de compra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731520" y="3886200"/>
            <a:ext cx="7680960" cy="45720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32" name="Text 30"/>
          <p:cNvSpPr/>
          <p:nvPr/>
        </p:nvSpPr>
        <p:spPr>
          <a:xfrm>
            <a:off x="822960" y="3904488"/>
            <a:ext cx="20116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Fidelización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3108960" y="3904488"/>
            <a:ext cx="2560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Ninguna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5943600" y="3904488"/>
            <a:ext cx="2377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Monedero + cashback + gamificación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731520" y="4361688"/>
            <a:ext cx="7680960" cy="45720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36" name="Text 34"/>
          <p:cNvSpPr/>
          <p:nvPr/>
        </p:nvSpPr>
        <p:spPr>
          <a:xfrm>
            <a:off x="822960" y="4379976"/>
            <a:ext cx="20116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3108960" y="4379976"/>
            <a:ext cx="2560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1-2 fuentes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5943600" y="4379976"/>
            <a:ext cx="2377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mecanismos de monetización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8412480" y="48006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F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743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600" kern="0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TESIS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31520" y="822960"/>
            <a:ext cx="7680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2600" b="1" dirty="0">
                <a:solidFill>
                  <a:srgbClr val="0F1B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Ecosistema Transaccional de Beneficios</a:t>
            </a:r>
            <a:endParaRPr lang="en-US" sz="26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2600" b="1" dirty="0">
                <a:solidFill>
                  <a:srgbClr val="0F1B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 Próxima Generación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731520" y="1828800"/>
            <a:ext cx="7680960" cy="109728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6" name="Text 4"/>
          <p:cNvSpPr/>
          <p:nvPr/>
        </p:nvSpPr>
        <p:spPr>
          <a:xfrm>
            <a:off x="1005840" y="1920240"/>
            <a:ext cx="7132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6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 se compite contra TDU en volumen de descuentos.</a:t>
            </a:r>
            <a:endParaRPr lang="en-US" sz="16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6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 compite en una categoría superior donde cada parte</a:t>
            </a:r>
            <a:endParaRPr lang="en-US" sz="16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6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obtiene más valor que con un simple descuento.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31520" y="3200400"/>
            <a:ext cx="2560320" cy="1645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6000"/>
              </a:srgbClr>
            </a:outerShdw>
          </a:effectLst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0120" y="3383280"/>
            <a:ext cx="320040" cy="32004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14400" y="374904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Transaccionalidad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914400" y="4069080"/>
            <a:ext cx="2194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Prepago y reserva.</a:t>
            </a:r>
            <a:endParaRPr lang="en-US" sz="12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Dinero por adelantado</a:t>
            </a:r>
            <a:endParaRPr lang="en-US" sz="12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 comercio.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3566160" y="3200400"/>
            <a:ext cx="2560320" cy="1645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6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4760" y="3383280"/>
            <a:ext cx="320040" cy="32004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749040" y="374904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Inteligencia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3749040" y="4069080"/>
            <a:ext cx="2194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Leads calificados</a:t>
            </a:r>
            <a:endParaRPr lang="en-US" sz="12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 diagnóstico hecho</a:t>
            </a:r>
            <a:endParaRPr lang="en-US" sz="12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 el MPI.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6400800" y="3200400"/>
            <a:ext cx="2560320" cy="1645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6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3383280"/>
            <a:ext cx="320040" cy="32004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583680" y="374904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Comunidad</a:t>
            </a:r>
            <a:endParaRPr lang="en-US" sz="1500" dirty="0"/>
          </a:p>
        </p:txBody>
      </p:sp>
      <p:sp>
        <p:nvSpPr>
          <p:cNvPr id="18" name="Text 13"/>
          <p:cNvSpPr/>
          <p:nvPr/>
        </p:nvSpPr>
        <p:spPr>
          <a:xfrm>
            <a:off x="6583680" y="4069080"/>
            <a:ext cx="2194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Engagement diario.</a:t>
            </a:r>
            <a:endParaRPr lang="en-US" sz="12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Foros, contenido,</a:t>
            </a:r>
            <a:endParaRPr lang="en-US" sz="12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eventos, SherpaIA.</a:t>
            </a:r>
            <a:endParaRPr lang="en-US" sz="1200" dirty="0"/>
          </a:p>
        </p:txBody>
      </p:sp>
      <p:sp>
        <p:nvSpPr>
          <p:cNvPr id="19" name="Text 14"/>
          <p:cNvSpPr/>
          <p:nvPr/>
        </p:nvSpPr>
        <p:spPr>
          <a:xfrm>
            <a:off x="8412480" y="48006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F1B2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743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600" kern="0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ESTRATEGIA — LADO A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31520" y="73152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Las 200 empresas proveedoras</a:t>
            </a:r>
            <a:endParaRPr lang="en-US" sz="28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" y="1536192"/>
            <a:ext cx="320040" cy="3200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234440" y="146304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Marketplace transaccional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1234440" y="1764792"/>
            <a:ext cx="6949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Prepago, reserva, cupones digitales. Dinero por adelantado.</a:t>
            </a:r>
            <a:endParaRPr lang="en-US" sz="12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2221992"/>
            <a:ext cx="320040" cy="32004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34440" y="214884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Yield management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1234440" y="2450592"/>
            <a:ext cx="6949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Descuentos dinámicos por hora/día. 35% martes AM, 0% sábado noche.</a:t>
            </a:r>
            <a:endParaRPr lang="en-US" sz="12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2907792"/>
            <a:ext cx="320040" cy="32004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234440" y="283464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CRM y analytics</a:t>
            </a:r>
            <a:endParaRPr lang="en-US" sz="1400" dirty="0"/>
          </a:p>
        </p:txBody>
      </p:sp>
      <p:sp>
        <p:nvSpPr>
          <p:cNvPr id="13" name="Text 8"/>
          <p:cNvSpPr/>
          <p:nvPr/>
        </p:nvSpPr>
        <p:spPr>
          <a:xfrm>
            <a:off x="1234440" y="3136392"/>
            <a:ext cx="6949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Panel con recurrencia, ticket promedio, tendencias de intención.</a:t>
            </a:r>
            <a:endParaRPr lang="en-US" sz="120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3593592"/>
            <a:ext cx="320040" cy="32004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234440" y="352044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Leads calificados</a:t>
            </a:r>
            <a:endParaRPr lang="en-US" sz="1400" dirty="0"/>
          </a:p>
        </p:txBody>
      </p:sp>
      <p:sp>
        <p:nvSpPr>
          <p:cNvPr id="16" name="Text 10"/>
          <p:cNvSpPr/>
          <p:nvPr/>
        </p:nvSpPr>
        <p:spPr>
          <a:xfrm>
            <a:off x="1234440" y="3822192"/>
            <a:ext cx="6949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MPI hizo el diagnóstico. Conversión 3-5x más rápida.</a:t>
            </a:r>
            <a:endParaRPr lang="en-US" sz="1200" dirty="0"/>
          </a:p>
        </p:txBody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" y="4279392"/>
            <a:ext cx="320040" cy="320040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234440" y="420624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niveles de sponsorship</a:t>
            </a:r>
            <a:endParaRPr lang="en-US" sz="1400" dirty="0"/>
          </a:p>
        </p:txBody>
      </p:sp>
      <p:sp>
        <p:nvSpPr>
          <p:cNvPr id="19" name="Text 12"/>
          <p:cNvSpPr/>
          <p:nvPr/>
        </p:nvSpPr>
        <p:spPr>
          <a:xfrm>
            <a:off x="1234440" y="4507992"/>
            <a:ext cx="6949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Fundador, Categoría, Contenido, Guías de Compra.</a:t>
            </a:r>
            <a:endParaRPr lang="en-US" sz="1200" dirty="0"/>
          </a:p>
        </p:txBody>
      </p:sp>
      <p:sp>
        <p:nvSpPr>
          <p:cNvPr id="20" name="Text 13"/>
          <p:cNvSpPr/>
          <p:nvPr/>
        </p:nvSpPr>
        <p:spPr>
          <a:xfrm>
            <a:off x="8412480" y="48006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F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743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600" kern="0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ESTRATEGIA — LADO B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31520" y="73152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B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Los 100,000 miembros sindicalizados</a:t>
            </a:r>
            <a:endParaRPr lang="en-US" sz="28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" y="1508760"/>
            <a:ext cx="274320" cy="2743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43000" y="146304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Descuentos base (paridad TDU)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1143000" y="178308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 equivalente como commodity via TDU, Bonda o CuponStar</a:t>
            </a:r>
            <a:endParaRPr lang="en-US" sz="12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6320" y="1508760"/>
            <a:ext cx="274320" cy="2743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257800" y="146304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Cashback cruzado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5257800" y="178308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Monedero electrónico con saldo solo redimible dentro del ecosistema</a:t>
            </a:r>
            <a:endParaRPr lang="en-US" sz="12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2606040"/>
            <a:ext cx="274320" cy="27432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143000" y="256032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MasterPlaybooks Inteligentes</a:t>
            </a:r>
            <a:endParaRPr lang="en-US" sz="1300" dirty="0"/>
          </a:p>
        </p:txBody>
      </p:sp>
      <p:sp>
        <p:nvSpPr>
          <p:cNvPr id="13" name="Text 8"/>
          <p:cNvSpPr/>
          <p:nvPr/>
        </p:nvSpPr>
        <p:spPr>
          <a:xfrm>
            <a:off x="1143000" y="288036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Herramientas personalizadas: salud financiera, bienestar, desarrollo</a:t>
            </a:r>
            <a:endParaRPr lang="en-US" sz="120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6320" y="2606040"/>
            <a:ext cx="274320" cy="27432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5257800" y="256032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SherpaIA personal</a:t>
            </a:r>
            <a:endParaRPr lang="en-US" sz="1300" dirty="0"/>
          </a:p>
        </p:txBody>
      </p:sp>
      <p:sp>
        <p:nvSpPr>
          <p:cNvPr id="16" name="Text 10"/>
          <p:cNvSpPr/>
          <p:nvPr/>
        </p:nvSpPr>
        <p:spPr>
          <a:xfrm>
            <a:off x="5257800" y="288036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Agente persistente que recomienda servicios según perfil del usuario</a:t>
            </a:r>
            <a:endParaRPr lang="en-US" sz="1200" dirty="0"/>
          </a:p>
        </p:txBody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" y="3703320"/>
            <a:ext cx="274320" cy="274320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143000" y="365760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Asistencias on-demand</a:t>
            </a:r>
            <a:endParaRPr lang="en-US" sz="1300" dirty="0"/>
          </a:p>
        </p:txBody>
      </p:sp>
      <p:sp>
        <p:nvSpPr>
          <p:cNvPr id="19" name="Text 12"/>
          <p:cNvSpPr/>
          <p:nvPr/>
        </p:nvSpPr>
        <p:spPr>
          <a:xfrm>
            <a:off x="1143000" y="397764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Telemedicina + micro-seguros integrados vía API white-label</a:t>
            </a:r>
            <a:endParaRPr lang="en-US" sz="1200" dirty="0"/>
          </a:p>
        </p:txBody>
      </p:sp>
      <p:pic>
        <p:nvPicPr>
          <p:cNvPr id="2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6320" y="3703320"/>
            <a:ext cx="274320" cy="274320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5257800" y="365760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Comunidad + gamificación</a:t>
            </a:r>
            <a:endParaRPr lang="en-US" sz="1300" dirty="0"/>
          </a:p>
        </p:txBody>
      </p:sp>
      <p:sp>
        <p:nvSpPr>
          <p:cNvPr id="22" name="Text 14"/>
          <p:cNvSpPr/>
          <p:nvPr/>
        </p:nvSpPr>
        <p:spPr>
          <a:xfrm>
            <a:off x="5257800" y="397764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Foros, empleos, campus virtual, rallies, puntos</a:t>
            </a:r>
            <a:endParaRPr lang="en-US" sz="1200" dirty="0"/>
          </a:p>
        </p:txBody>
      </p:sp>
      <p:sp>
        <p:nvSpPr>
          <p:cNvPr id="23" name="Text 15"/>
          <p:cNvSpPr/>
          <p:nvPr/>
        </p:nvSpPr>
        <p:spPr>
          <a:xfrm>
            <a:off x="8412480" y="48006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F1B2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743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600" kern="0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ESTRATEGIA — LADO C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31520" y="73152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Los sindicatos como canal de distribución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731520" y="1463040"/>
            <a:ext cx="54864" cy="548640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6" name="Text 4"/>
          <p:cNvSpPr/>
          <p:nvPr/>
        </p:nvSpPr>
        <p:spPr>
          <a:xfrm>
            <a:off x="1005840" y="14630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Retención de agremiados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05840" y="17373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Plataforma de desarrollo profesional + beneficios + comunidad. No solo una tarjeta.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731520" y="2148840"/>
            <a:ext cx="54864" cy="548640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9" name="Text 7"/>
          <p:cNvSpPr/>
          <p:nvPr/>
        </p:nvSpPr>
        <p:spPr>
          <a:xfrm>
            <a:off x="1005840" y="21488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 builder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005840" y="24231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marketplace lleva la marca del sindicato. Fortalece identidad y relevancia.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31520" y="2834640"/>
            <a:ext cx="54864" cy="548640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12" name="Text 10"/>
          <p:cNvSpPr/>
          <p:nvPr/>
        </p:nvSpPr>
        <p:spPr>
          <a:xfrm>
            <a:off x="1005840" y="28346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 share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005840" y="31089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Participan de ingresos: sponsors, comisiones, lead fees. De centro de costo a fuente de ingreso.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731520" y="3520440"/>
            <a:ext cx="54864" cy="548640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15" name="Text 13"/>
          <p:cNvSpPr/>
          <p:nvPr/>
        </p:nvSpPr>
        <p:spPr>
          <a:xfrm>
            <a:off x="1005840" y="35204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Dashboard de engagement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005840" y="37947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real de qué usan, necesitan y valoran sus agremiados.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31520" y="4206240"/>
            <a:ext cx="54864" cy="548640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18" name="Text 16"/>
          <p:cNvSpPr/>
          <p:nvPr/>
        </p:nvSpPr>
        <p:spPr>
          <a:xfrm>
            <a:off x="1005840" y="42062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Diferenciador competitivo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005840" y="44805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Ecosistema exclusivo imposible de replicar con tarjeta estática de TDU.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8412480" y="48006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F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743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600" kern="0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POSICIONAMIENTO B2B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31520" y="73152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B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Super-App de Beneficios Flexibles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731520" y="1463040"/>
            <a:ext cx="7680960" cy="219456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6" name="Text 4"/>
          <p:cNvSpPr/>
          <p:nvPr/>
        </p:nvSpPr>
        <p:spPr>
          <a:xfrm>
            <a:off x="1005840" y="1554480"/>
            <a:ext cx="7132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TDU les vende una app estática de cupones.</a:t>
            </a:r>
            <a:endParaRPr lang="en-US" sz="14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Nosotros les vendemos un ecosistema donde el dinero que la empresa destina a beneficios genera: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1005840" y="2468880"/>
            <a:ext cx="2194560" cy="91440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8" name="Shape 6"/>
          <p:cNvSpPr/>
          <p:nvPr/>
        </p:nvSpPr>
        <p:spPr>
          <a:xfrm>
            <a:off x="1005840" y="2468880"/>
            <a:ext cx="2194560" cy="45720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9" name="Text 7"/>
          <p:cNvSpPr/>
          <p:nvPr/>
        </p:nvSpPr>
        <p:spPr>
          <a:xfrm>
            <a:off x="1143000" y="265176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Valor medible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3474720" y="2468880"/>
            <a:ext cx="2194560" cy="91440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11" name="Shape 9"/>
          <p:cNvSpPr/>
          <p:nvPr/>
        </p:nvSpPr>
        <p:spPr>
          <a:xfrm>
            <a:off x="3474720" y="2468880"/>
            <a:ext cx="2194560" cy="45720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12" name="Text 10"/>
          <p:cNvSpPr/>
          <p:nvPr/>
        </p:nvSpPr>
        <p:spPr>
          <a:xfrm>
            <a:off x="3611880" y="265176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Data accionable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5943600" y="2468880"/>
            <a:ext cx="2194560" cy="91440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14" name="Shape 12"/>
          <p:cNvSpPr/>
          <p:nvPr/>
        </p:nvSpPr>
        <p:spPr>
          <a:xfrm>
            <a:off x="5943600" y="2468880"/>
            <a:ext cx="2194560" cy="45720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15" name="Text 13"/>
          <p:cNvSpPr/>
          <p:nvPr/>
        </p:nvSpPr>
        <p:spPr>
          <a:xfrm>
            <a:off x="6080760" y="265176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Retención de talento demostrable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731520" y="393192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 empresas depositan previsión social (bonos, ayudas de transporte/alimentación) para que empleados gasten dentro del marketplace de los 200 proveedores afiliados.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412480" y="48006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F1B2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82880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600" kern="0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MODELO DE MEMBRESÍAS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31520" y="54864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 niveles según perfil del empleado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731520" y="1188720"/>
            <a:ext cx="2560320" cy="347472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6" name="Shape 4"/>
          <p:cNvSpPr/>
          <p:nvPr/>
        </p:nvSpPr>
        <p:spPr>
          <a:xfrm>
            <a:off x="731520" y="1188720"/>
            <a:ext cx="2560320" cy="54864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7" name="Text 5"/>
          <p:cNvSpPr/>
          <p:nvPr/>
        </p:nvSpPr>
        <p:spPr>
          <a:xfrm>
            <a:off x="960120" y="141732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ESENCIAL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60120" y="1737360"/>
            <a:ext cx="2103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$200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960120" y="224028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0B4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MXN / año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960120" y="2606040"/>
            <a:ext cx="2103120" cy="18288"/>
          </a:xfrm>
          <a:prstGeom prst="rect">
            <a:avLst/>
          </a:prstGeom>
          <a:solidFill>
            <a:srgbClr val="00B4D8">
              <a:alpha val="40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960120" y="2743200"/>
            <a:ext cx="21031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Descuentos base en</a:t>
            </a:r>
            <a:endParaRPr lang="en-US" sz="12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200 comercios</a:t>
            </a:r>
            <a:endParaRPr lang="en-US" sz="12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Comunidad + foros</a:t>
            </a:r>
            <a:endParaRPr lang="en-US" sz="12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Contenido editorial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60120" y="3931920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i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Operativos y</a:t>
            </a: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00" i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administrativos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566160" y="1188720"/>
            <a:ext cx="2560320" cy="347472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14" name="Shape 12"/>
          <p:cNvSpPr/>
          <p:nvPr/>
        </p:nvSpPr>
        <p:spPr>
          <a:xfrm>
            <a:off x="3566160" y="1188720"/>
            <a:ext cx="2560320" cy="54864"/>
          </a:xfrm>
          <a:prstGeom prst="rect">
            <a:avLst/>
          </a:prstGeom>
          <a:solidFill>
            <a:srgbClr val="F0B429"/>
          </a:solidFill>
          <a:ln/>
        </p:spPr>
      </p:sp>
      <p:sp>
        <p:nvSpPr>
          <p:cNvPr id="15" name="Text 13"/>
          <p:cNvSpPr/>
          <p:nvPr/>
        </p:nvSpPr>
        <p:spPr>
          <a:xfrm>
            <a:off x="3794760" y="141732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0B4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PLUS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3794760" y="1737360"/>
            <a:ext cx="2103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$480</a:t>
            </a:r>
            <a:endParaRPr lang="en-US" sz="4000" dirty="0"/>
          </a:p>
        </p:txBody>
      </p:sp>
      <p:sp>
        <p:nvSpPr>
          <p:cNvPr id="17" name="Text 15"/>
          <p:cNvSpPr/>
          <p:nvPr/>
        </p:nvSpPr>
        <p:spPr>
          <a:xfrm>
            <a:off x="3794760" y="224028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0B4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MXN / año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3794760" y="2606040"/>
            <a:ext cx="2103120" cy="18288"/>
          </a:xfrm>
          <a:prstGeom prst="rect">
            <a:avLst/>
          </a:prstGeom>
          <a:solidFill>
            <a:srgbClr val="F0B429">
              <a:alpha val="40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3794760" y="2743200"/>
            <a:ext cx="21031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Todo lo Esencial +</a:t>
            </a:r>
            <a:endParaRPr lang="en-US" sz="12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MPIs personalizados</a:t>
            </a:r>
            <a:endParaRPr lang="en-US" sz="12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SherpaIA asistente</a:t>
            </a:r>
            <a:endParaRPr lang="en-US" sz="12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Cashback cruzado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3794760" y="3931920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i="1" dirty="0">
                <a:solidFill>
                  <a:srgbClr val="F0B4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Mandos medios</a:t>
            </a: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00" i="1" dirty="0">
                <a:solidFill>
                  <a:srgbClr val="F0B4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 técnicos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400800" y="1188720"/>
            <a:ext cx="2560320" cy="347472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22" name="Shape 20"/>
          <p:cNvSpPr/>
          <p:nvPr/>
        </p:nvSpPr>
        <p:spPr>
          <a:xfrm>
            <a:off x="6400800" y="1188720"/>
            <a:ext cx="2560320" cy="54864"/>
          </a:xfrm>
          <a:prstGeom prst="rect">
            <a:avLst/>
          </a:prstGeom>
          <a:solidFill>
            <a:srgbClr val="EF4444"/>
          </a:solidFill>
          <a:ln/>
        </p:spPr>
      </p:sp>
      <p:sp>
        <p:nvSpPr>
          <p:cNvPr id="23" name="Text 21"/>
          <p:cNvSpPr/>
          <p:nvPr/>
        </p:nvSpPr>
        <p:spPr>
          <a:xfrm>
            <a:off x="6629400" y="141732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PREMIUM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629400" y="1737360"/>
            <a:ext cx="2103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$960</a:t>
            </a:r>
            <a:endParaRPr lang="en-US" sz="4000" dirty="0"/>
          </a:p>
        </p:txBody>
      </p:sp>
      <p:sp>
        <p:nvSpPr>
          <p:cNvPr id="25" name="Text 23"/>
          <p:cNvSpPr/>
          <p:nvPr/>
        </p:nvSpPr>
        <p:spPr>
          <a:xfrm>
            <a:off x="6629400" y="224028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0B4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MXN / año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6629400" y="2606040"/>
            <a:ext cx="2103120" cy="18288"/>
          </a:xfrm>
          <a:prstGeom prst="rect">
            <a:avLst/>
          </a:prstGeom>
          <a:solidFill>
            <a:srgbClr val="EF4444">
              <a:alpha val="40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6629400" y="2743200"/>
            <a:ext cx="21031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Todo lo Plus +</a:t>
            </a:r>
            <a:endParaRPr lang="en-US" sz="12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Telemedicina 24/7</a:t>
            </a:r>
            <a:endParaRPr lang="en-US" sz="12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Micro-seguros</a:t>
            </a:r>
            <a:endParaRPr lang="en-US" sz="12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Campus virtual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629400" y="3931920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i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Ejecutivos y</a:t>
            </a: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00" i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familias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731520" y="4754880"/>
            <a:ext cx="7680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0B4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Precio pagado por el sindicato/empresa como prestación laboral. El empleado no paga directamente.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8412480" y="48006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F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F1B2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8288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600" kern="0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MODELO ECONÓMICO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31520" y="54864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Proyección de revenue anual (MXN)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731520" y="1005840"/>
            <a:ext cx="7680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0B4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Mix membresías: Conservador 70/25/5% · Medio 50/35/15% · Agresivo 30/40/30%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731520" y="1280160"/>
            <a:ext cx="7680960" cy="36576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298448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A0B4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FUENTE DE INGRESO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572000" y="1298448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A0B4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CONSERVADOR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035040" y="1298448"/>
            <a:ext cx="1188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A0B4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MEDIO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7315200" y="1298448"/>
            <a:ext cx="1097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A0B4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AGRESIVO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731520" y="1691640"/>
            <a:ext cx="7680960" cy="402336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170992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Membresías (100K, 3 niveles)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572000" y="1709928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$31M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035040" y="1709928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$41M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7315200" y="1709928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$54M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31520" y="2112264"/>
            <a:ext cx="7680960" cy="402336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17" name="Text 15"/>
          <p:cNvSpPr/>
          <p:nvPr/>
        </p:nvSpPr>
        <p:spPr>
          <a:xfrm>
            <a:off x="822960" y="2130552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Suscripción proveedores (200)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572000" y="2130552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$3.6M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035040" y="2130552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$7.2M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7315200" y="2130552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$14.4M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731520" y="2532888"/>
            <a:ext cx="7680960" cy="402336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22" name="Text 20"/>
          <p:cNvSpPr/>
          <p:nvPr/>
        </p:nvSpPr>
        <p:spPr>
          <a:xfrm>
            <a:off x="822960" y="2551176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Comisiones transacciones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572000" y="2551176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$2.4M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035040" y="2551176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$5.4M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7315200" y="2551176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$10.8M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731520" y="2953512"/>
            <a:ext cx="7680960" cy="402336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27" name="Text 25"/>
          <p:cNvSpPr/>
          <p:nvPr/>
        </p:nvSpPr>
        <p:spPr>
          <a:xfrm>
            <a:off x="822960" y="297180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fees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4572000" y="297180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$1.8M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6035040" y="2971800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$4.2M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7315200" y="297180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$9M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731520" y="3374136"/>
            <a:ext cx="7680960" cy="402336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32" name="Text 30"/>
          <p:cNvSpPr/>
          <p:nvPr/>
        </p:nvSpPr>
        <p:spPr>
          <a:xfrm>
            <a:off x="822960" y="3392424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Sponsor Stack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4572000" y="3392424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$2.4M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6035040" y="3392424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$4.8M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7315200" y="3392424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$9.6M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731520" y="3794760"/>
            <a:ext cx="7680960" cy="402336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37" name="Text 35"/>
          <p:cNvSpPr/>
          <p:nvPr/>
        </p:nvSpPr>
        <p:spPr>
          <a:xfrm>
            <a:off x="822960" y="381304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Producción MPIs + contenido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4572000" y="3813048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$1.2M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6035040" y="3813048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$2.4M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7315200" y="3813048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$4.8M</a:t>
            </a:r>
            <a:endParaRPr lang="en-US" sz="1200" dirty="0"/>
          </a:p>
        </p:txBody>
      </p:sp>
      <p:sp>
        <p:nvSpPr>
          <p:cNvPr id="41" name="Shape 39"/>
          <p:cNvSpPr/>
          <p:nvPr/>
        </p:nvSpPr>
        <p:spPr>
          <a:xfrm>
            <a:off x="731520" y="4251960"/>
            <a:ext cx="7680960" cy="502920"/>
          </a:xfrm>
          <a:prstGeom prst="rect">
            <a:avLst/>
          </a:prstGeom>
          <a:solidFill>
            <a:srgbClr val="0B3D2E"/>
          </a:solidFill>
          <a:ln/>
        </p:spPr>
      </p:sp>
      <p:sp>
        <p:nvSpPr>
          <p:cNvPr id="42" name="Text 40"/>
          <p:cNvSpPr/>
          <p:nvPr/>
        </p:nvSpPr>
        <p:spPr>
          <a:xfrm>
            <a:off x="822960" y="429768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ANUAL</a:t>
            </a:r>
            <a:endParaRPr lang="en-US" sz="1300" dirty="0"/>
          </a:p>
        </p:txBody>
      </p:sp>
      <p:sp>
        <p:nvSpPr>
          <p:cNvPr id="43" name="Text 41"/>
          <p:cNvSpPr/>
          <p:nvPr/>
        </p:nvSpPr>
        <p:spPr>
          <a:xfrm>
            <a:off x="4572000" y="4270248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$42.4M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~USD 2.4M</a:t>
            </a:r>
            <a:endParaRPr lang="en-US" sz="1200" dirty="0"/>
          </a:p>
        </p:txBody>
      </p:sp>
      <p:sp>
        <p:nvSpPr>
          <p:cNvPr id="44" name="Text 42"/>
          <p:cNvSpPr/>
          <p:nvPr/>
        </p:nvSpPr>
        <p:spPr>
          <a:xfrm>
            <a:off x="6035040" y="4270248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$65M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~USD 3.6M</a:t>
            </a:r>
            <a:endParaRPr lang="en-US" sz="1200" dirty="0"/>
          </a:p>
        </p:txBody>
      </p:sp>
      <p:sp>
        <p:nvSpPr>
          <p:cNvPr id="45" name="Text 43"/>
          <p:cNvSpPr/>
          <p:nvPr/>
        </p:nvSpPr>
        <p:spPr>
          <a:xfrm>
            <a:off x="7315200" y="4270248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$102.6M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~USD 5.7M</a:t>
            </a:r>
            <a:endParaRPr lang="en-US" sz="1200" dirty="0"/>
          </a:p>
        </p:txBody>
      </p:sp>
      <p:sp>
        <p:nvSpPr>
          <p:cNvPr id="46" name="Text 44"/>
          <p:cNvSpPr/>
          <p:nvPr/>
        </p:nvSpPr>
        <p:spPr>
          <a:xfrm>
            <a:off x="731520" y="4800600"/>
            <a:ext cx="7680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0B4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Tipo de cambio referencial: $18 MXN/USD. Valores en millones de pesos mexicanos.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8412480" y="48006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F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743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600" kern="0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HOJA DE RUTA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31520" y="73152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B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 meses para dominar el mercado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1463040" y="1371600"/>
            <a:ext cx="27432" cy="3291840"/>
          </a:xfrm>
          <a:prstGeom prst="rect">
            <a:avLst/>
          </a:prstGeom>
          <a:solidFill>
            <a:srgbClr val="CBD5E1"/>
          </a:solidFill>
          <a:ln/>
        </p:spPr>
      </p:sp>
      <p:sp>
        <p:nvSpPr>
          <p:cNvPr id="6" name="Shape 4"/>
          <p:cNvSpPr/>
          <p:nvPr/>
        </p:nvSpPr>
        <p:spPr>
          <a:xfrm>
            <a:off x="1353312" y="1481328"/>
            <a:ext cx="256032" cy="256032"/>
          </a:xfrm>
          <a:prstGeom prst="ellipse">
            <a:avLst/>
          </a:prstGeom>
          <a:solidFill>
            <a:srgbClr val="A0B4C8"/>
          </a:solidFill>
          <a:ln/>
        </p:spPr>
      </p:sp>
      <p:sp>
        <p:nvSpPr>
          <p:cNvPr id="7" name="Text 5"/>
          <p:cNvSpPr/>
          <p:nvPr/>
        </p:nvSpPr>
        <p:spPr>
          <a:xfrm>
            <a:off x="182880" y="144475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A0B4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FASE 0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920240" y="13716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Validación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920240" y="1627632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0B4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 1-2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4114800" y="1371600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Definir verticales, mapear 200 empresas, validar disposición a pagar, alianzas insurtechs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1353312" y="2139696"/>
            <a:ext cx="256032" cy="256032"/>
          </a:xfrm>
          <a:prstGeom prst="ellipse">
            <a:avLst/>
          </a:prstGeom>
          <a:solidFill>
            <a:srgbClr val="2563EB"/>
          </a:solidFill>
          <a:ln/>
        </p:spPr>
      </p:sp>
      <p:sp>
        <p:nvSpPr>
          <p:cNvPr id="12" name="Text 10"/>
          <p:cNvSpPr/>
          <p:nvPr/>
        </p:nvSpPr>
        <p:spPr>
          <a:xfrm>
            <a:off x="182880" y="210312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FASE 1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920240" y="202996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 + Comunidad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920240" y="2286000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0B4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 2-4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114800" y="2029968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Contenido, MPIs, foros gremiales, audiencia orgánica (modelo NerdWallet), primeros SherpaIAs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1353312" y="2798064"/>
            <a:ext cx="256032" cy="256032"/>
          </a:xfrm>
          <a:prstGeom prst="ellipse">
            <a:avLst/>
          </a:prstGeom>
          <a:solidFill>
            <a:srgbClr val="7C3AED"/>
          </a:solidFill>
          <a:ln/>
        </p:spPr>
      </p:sp>
      <p:sp>
        <p:nvSpPr>
          <p:cNvPr id="17" name="Text 15"/>
          <p:cNvSpPr/>
          <p:nvPr/>
        </p:nvSpPr>
        <p:spPr>
          <a:xfrm>
            <a:off x="182880" y="276148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FASE 2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920240" y="2688336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Marketplace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920240" y="294436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0B4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 4-6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114800" y="2688336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 proveedores transaccionales, descuentos base, monedero electrónico, asistencias on-demand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1353312" y="3456432"/>
            <a:ext cx="256032" cy="256032"/>
          </a:xfrm>
          <a:prstGeom prst="ellipse">
            <a:avLst/>
          </a:prstGeom>
          <a:solidFill>
            <a:srgbClr val="DB2777"/>
          </a:solidFill>
          <a:ln/>
        </p:spPr>
      </p:sp>
      <p:sp>
        <p:nvSpPr>
          <p:cNvPr id="22" name="Text 20"/>
          <p:cNvSpPr/>
          <p:nvPr/>
        </p:nvSpPr>
        <p:spPr>
          <a:xfrm>
            <a:off x="182880" y="3419856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DB2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FASE 3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920240" y="3346704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Inteligencia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1920240" y="3602736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0B4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 6-9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4114800" y="3346704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AI Engine, MPIs de marca, dashboard analytics, yield management, primeros lead fees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1353312" y="4114800"/>
            <a:ext cx="256032" cy="256032"/>
          </a:xfrm>
          <a:prstGeom prst="ellipse">
            <a:avLst/>
          </a:prstGeom>
          <a:solidFill>
            <a:srgbClr val="10B981"/>
          </a:solidFill>
          <a:ln/>
        </p:spPr>
      </p:sp>
      <p:sp>
        <p:nvSpPr>
          <p:cNvPr id="27" name="Text 25"/>
          <p:cNvSpPr/>
          <p:nvPr/>
        </p:nvSpPr>
        <p:spPr>
          <a:xfrm>
            <a:off x="182880" y="4078224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FASE 4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1920240" y="400507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Escala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1920240" y="4261104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0B4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 9-12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114800" y="4005072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200 proveedores, campus virtual, gamificación, revenue share, Super-App RRHH, replicar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8412480" y="48006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F1B2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7432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600" kern="0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AGENDA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31520" y="10972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B4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371600" y="109728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Contexto: Sindicatos + Marketplace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31520" y="146304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B4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371600" y="146304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 Salud — Radiografía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31520" y="182880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B4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371600" y="182880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Tarjetas TDU — El Motor de Descuentos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31520" y="219456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B4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371600" y="219456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 6 Deficiencias del Modelo Actual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31520" y="256032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B4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371600" y="256032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Comparativa: TDU vs. Comunidades Colaborativas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731520" y="2926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B4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371600" y="292608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Estrategia: Ecosistema de Próxima Generación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731520" y="329184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B4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371600" y="329184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Propuesta de Valor por Stakeholder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731520" y="365760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B4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08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371600" y="365760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Modelo Económico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731520" y="402336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B4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09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371600" y="402336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Hoja de Ruta 12 Meses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731520" y="438912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B4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371600" y="438912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Conclusiones y Próximos Pasos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8412480" y="48006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F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F1B2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7432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600" kern="0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RECOMENDACIONES CLAVE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31520" y="1005840"/>
            <a:ext cx="7680960" cy="64008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10515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B4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554480" y="105156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repliques los 10K comercios de TDU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554480" y="1325880"/>
            <a:ext cx="6583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 descuentos como commodity. Diferencia con capas superiores.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731520" y="1783080"/>
            <a:ext cx="7680960" cy="64008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9" name="Text 7"/>
          <p:cNvSpPr/>
          <p:nvPr/>
        </p:nvSpPr>
        <p:spPr>
          <a:xfrm>
            <a:off x="914400" y="18288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B4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1554480" y="1828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Seguros y telemedicina = gancho, no core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554480" y="2103120"/>
            <a:ext cx="6583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Alianzas con insurtechs y plataformas white-label.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731520" y="2560320"/>
            <a:ext cx="7680960" cy="64008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13" name="Text 11"/>
          <p:cNvSpPr/>
          <p:nvPr/>
        </p:nvSpPr>
        <p:spPr>
          <a:xfrm>
            <a:off x="914400" y="26060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B4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1554480" y="26060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Vende resultados, no descuentos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554480" y="2880360"/>
            <a:ext cx="6583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Leads calificados a proveedores. Retención medible a sindicatos.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31520" y="3337560"/>
            <a:ext cx="7680960" cy="64008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17" name="Text 15"/>
          <p:cNvSpPr/>
          <p:nvPr/>
        </p:nvSpPr>
        <p:spPr>
          <a:xfrm>
            <a:off x="914400" y="338328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B4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1554480" y="338328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monedero es el arma de retención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554480" y="3657600"/>
            <a:ext cx="6583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Cashback cruzado crea loop donde el saldo queda en el ecosistema.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731520" y="4114800"/>
            <a:ext cx="7680960" cy="64008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21" name="Text 19"/>
          <p:cNvSpPr/>
          <p:nvPr/>
        </p:nvSpPr>
        <p:spPr>
          <a:xfrm>
            <a:off x="914400" y="41605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B4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1554480" y="4160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Lanza rápido con contenido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554480" y="4434840"/>
            <a:ext cx="6583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Fase 1 cuesta casi nada y te da data real de 100K personas.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8412480" y="48006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F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</a:t>
            </a: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F1B2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914400"/>
            <a:ext cx="76809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3600" b="1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"Tu ventaja es de arquitectura,</a:t>
            </a:r>
            <a:endParaRPr lang="en-US" sz="36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3600" b="1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 de escala"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731520" y="2926080"/>
            <a:ext cx="2743200" cy="36576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3200400"/>
            <a:ext cx="7680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2000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Menos tráfico, mejor tráfico.</a:t>
            </a:r>
            <a:endParaRPr lang="en-US" sz="20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2000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Menos descuento, más valor.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731520" y="438912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0B4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EmpowerLabs  |  Mayo 2026  |  Confidencial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412480" y="48006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F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743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600" kern="0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CONTEXTO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31520" y="73152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B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Una oportunidad de marketplace para sindicatos mexicanos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731520" y="1554480"/>
            <a:ext cx="2560320" cy="22860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5840" y="1783080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2286000"/>
            <a:ext cx="2194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F1B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100K</a:t>
            </a:r>
            <a:endParaRPr lang="en-US" sz="4400" dirty="0"/>
          </a:p>
        </p:txBody>
      </p:sp>
      <p:sp>
        <p:nvSpPr>
          <p:cNvPr id="8" name="Text 5"/>
          <p:cNvSpPr/>
          <p:nvPr/>
        </p:nvSpPr>
        <p:spPr>
          <a:xfrm>
            <a:off x="914400" y="2926080"/>
            <a:ext cx="2194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Miembros</a:t>
            </a:r>
            <a:endParaRPr lang="en-US" sz="13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sindicalizados</a:t>
            </a:r>
            <a:endParaRPr lang="en-US" sz="13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potenciales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3566160" y="1554480"/>
            <a:ext cx="2560320" cy="22860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0480" y="1783080"/>
            <a:ext cx="365760" cy="36576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749040" y="2286000"/>
            <a:ext cx="2194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F1B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200</a:t>
            </a:r>
            <a:endParaRPr lang="en-US" sz="4400" dirty="0"/>
          </a:p>
        </p:txBody>
      </p:sp>
      <p:sp>
        <p:nvSpPr>
          <p:cNvPr id="12" name="Text 8"/>
          <p:cNvSpPr/>
          <p:nvPr/>
        </p:nvSpPr>
        <p:spPr>
          <a:xfrm>
            <a:off x="3749040" y="2926080"/>
            <a:ext cx="2194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Empresas</a:t>
            </a:r>
            <a:endParaRPr lang="en-US" sz="13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proveedoras</a:t>
            </a:r>
            <a:endParaRPr lang="en-US" sz="13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</a:t>
            </a:r>
            <a:endParaRPr lang="en-US" sz="1300" dirty="0"/>
          </a:p>
        </p:txBody>
      </p:sp>
      <p:sp>
        <p:nvSpPr>
          <p:cNvPr id="13" name="Shape 9"/>
          <p:cNvSpPr/>
          <p:nvPr/>
        </p:nvSpPr>
        <p:spPr>
          <a:xfrm>
            <a:off x="6400800" y="1554480"/>
            <a:ext cx="2560320" cy="22860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0" y="1783080"/>
            <a:ext cx="365760" cy="36576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6583680" y="2286000"/>
            <a:ext cx="2194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F1B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4400" dirty="0"/>
          </a:p>
        </p:txBody>
      </p:sp>
      <p:sp>
        <p:nvSpPr>
          <p:cNvPr id="16" name="Text 11"/>
          <p:cNvSpPr/>
          <p:nvPr/>
        </p:nvSpPr>
        <p:spPr>
          <a:xfrm>
            <a:off x="6583680" y="2926080"/>
            <a:ext cx="2194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Fuentes de</a:t>
            </a:r>
            <a:endParaRPr lang="en-US" sz="13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</a:t>
            </a:r>
            <a:endParaRPr lang="en-US" sz="13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 modelo</a:t>
            </a:r>
            <a:endParaRPr lang="en-US" sz="1300" dirty="0"/>
          </a:p>
        </p:txBody>
      </p:sp>
      <p:sp>
        <p:nvSpPr>
          <p:cNvPr id="17" name="Text 12"/>
          <p:cNvSpPr/>
          <p:nvPr/>
        </p:nvSpPr>
        <p:spPr>
          <a:xfrm>
            <a:off x="731520" y="4114800"/>
            <a:ext cx="7680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Varios sindicatos buscan crear un marketplace con tecnología de comunidades colaborativas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(TribusRRHH / Rebelocity Club) para competir contra los modelos tradicionales de tarjeta de descuento.</a:t>
            </a:r>
            <a:endParaRPr lang="en-US" sz="1300" dirty="0"/>
          </a:p>
        </p:txBody>
      </p:sp>
      <p:sp>
        <p:nvSpPr>
          <p:cNvPr id="18" name="Text 13"/>
          <p:cNvSpPr/>
          <p:nvPr/>
        </p:nvSpPr>
        <p:spPr>
          <a:xfrm>
            <a:off x="8412480" y="48006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F1B2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743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600" kern="0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 SALUD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31520" y="73152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Radiografía del competidor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31520" y="155448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RAZÓN SOCIAL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2926080" y="1554480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 Salud y Servicios Médicos, S.A. de C.V.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210312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MODELO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2926080" y="2103120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B2B2C — membresías corporativas como prestación laboral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31520" y="265176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ALIANZA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2926080" y="2651760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Seguros Atlas (80+ años). Co-branding en tarjeta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731520" y="320040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AFILIADOS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2926080" y="3200400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+480,000 personas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731520" y="374904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COBERTURA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2926080" y="3749040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 estados + Colombia, El Salvador, Guatemala, Costa Rica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31520" y="429768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 MÉDICA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2926080" y="4297680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11,293 proveedores en 2,109 municipios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2743200" y="1554480"/>
            <a:ext cx="18288" cy="3108960"/>
          </a:xfrm>
          <a:prstGeom prst="rect">
            <a:avLst/>
          </a:prstGeom>
          <a:solidFill>
            <a:srgbClr val="00B4D8">
              <a:alpha val="60000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8412480" y="48006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F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743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600" kern="0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 MÉDICA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31520" y="73152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B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11,293 proveedores en 32 estados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731520" y="1463040"/>
            <a:ext cx="7680960" cy="41148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1490472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SERVICIO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3840480" y="1490472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CANTIDAD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217920" y="1490472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COBERTURA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731520" y="1920240"/>
            <a:ext cx="7680960" cy="38404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0" name="Text 8"/>
          <p:cNvSpPr/>
          <p:nvPr/>
        </p:nvSpPr>
        <p:spPr>
          <a:xfrm>
            <a:off x="822960" y="1938528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 médica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840480" y="1938528"/>
            <a:ext cx="2286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6,386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217920" y="1938528"/>
            <a:ext cx="2194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237 municipios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731520" y="2304288"/>
            <a:ext cx="7680960" cy="384048"/>
          </a:xfrm>
          <a:prstGeom prst="rect">
            <a:avLst/>
          </a:prstGeom>
          <a:solidFill>
            <a:srgbClr val="EDF2F7"/>
          </a:solidFill>
          <a:ln/>
        </p:spPr>
      </p:sp>
      <p:sp>
        <p:nvSpPr>
          <p:cNvPr id="14" name="Text 12"/>
          <p:cNvSpPr/>
          <p:nvPr/>
        </p:nvSpPr>
        <p:spPr>
          <a:xfrm>
            <a:off x="822960" y="2322576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Laboratorios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840480" y="2322576"/>
            <a:ext cx="2286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1,355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217920" y="2322576"/>
            <a:ext cx="2194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259 municipios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731520" y="2688336"/>
            <a:ext cx="7680960" cy="38404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8" name="Text 16"/>
          <p:cNvSpPr/>
          <p:nvPr/>
        </p:nvSpPr>
        <p:spPr>
          <a:xfrm>
            <a:off x="822960" y="2706624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 visual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840480" y="2706624"/>
            <a:ext cx="2286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889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217920" y="2706624"/>
            <a:ext cx="2194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177 municipios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731520" y="3072384"/>
            <a:ext cx="7680960" cy="384048"/>
          </a:xfrm>
          <a:prstGeom prst="rect">
            <a:avLst/>
          </a:prstGeom>
          <a:solidFill>
            <a:srgbClr val="EDF2F7"/>
          </a:solidFill>
          <a:ln/>
        </p:spPr>
      </p:sp>
      <p:sp>
        <p:nvSpPr>
          <p:cNvPr id="22" name="Text 20"/>
          <p:cNvSpPr/>
          <p:nvPr/>
        </p:nvSpPr>
        <p:spPr>
          <a:xfrm>
            <a:off x="822960" y="3090672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Odontológica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3840480" y="3090672"/>
            <a:ext cx="2286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924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217920" y="3090672"/>
            <a:ext cx="2194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155 municipios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731520" y="3456432"/>
            <a:ext cx="7680960" cy="38404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6" name="Text 24"/>
          <p:cNvSpPr/>
          <p:nvPr/>
        </p:nvSpPr>
        <p:spPr>
          <a:xfrm>
            <a:off x="822960" y="3474720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Hospitales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3840480" y="3474720"/>
            <a:ext cx="2286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392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6217920" y="3474720"/>
            <a:ext cx="2194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170 municipios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731520" y="3840480"/>
            <a:ext cx="7680960" cy="384048"/>
          </a:xfrm>
          <a:prstGeom prst="rect">
            <a:avLst/>
          </a:prstGeom>
          <a:solidFill>
            <a:srgbClr val="EDF2F7"/>
          </a:solidFill>
          <a:ln/>
        </p:spPr>
      </p:sp>
      <p:sp>
        <p:nvSpPr>
          <p:cNvPr id="30" name="Text 28"/>
          <p:cNvSpPr/>
          <p:nvPr/>
        </p:nvSpPr>
        <p:spPr>
          <a:xfrm>
            <a:off x="822960" y="3858768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Funeraria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3840480" y="3858768"/>
            <a:ext cx="2286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406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6217920" y="3858768"/>
            <a:ext cx="2194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176 municipios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731520" y="4224528"/>
            <a:ext cx="7680960" cy="41148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34" name="Text 32"/>
          <p:cNvSpPr/>
          <p:nvPr/>
        </p:nvSpPr>
        <p:spPr>
          <a:xfrm>
            <a:off x="822960" y="42519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3840480" y="425196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11,293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6217920" y="425196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2,109 municipios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8412480" y="48006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F1B2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743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600" kern="0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ESTRUCTURA DEL PRODUCTO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31520" y="73152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Las 3 capas de Integra Salud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731520" y="1463040"/>
            <a:ext cx="2560320" cy="310896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6" name="Shape 4"/>
          <p:cNvSpPr/>
          <p:nvPr/>
        </p:nvSpPr>
        <p:spPr>
          <a:xfrm>
            <a:off x="731520" y="1463040"/>
            <a:ext cx="2560320" cy="54864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7" name="Text 5"/>
          <p:cNvSpPr/>
          <p:nvPr/>
        </p:nvSpPr>
        <p:spPr>
          <a:xfrm>
            <a:off x="960120" y="173736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 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60120" y="205740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Asistencias Digitales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60120" y="2560320"/>
            <a:ext cx="21031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Orientación médica, nutricional y emocional 24/7. Videoconsultas ilimitadas.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566160" y="1463040"/>
            <a:ext cx="2560320" cy="310896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11" name="Shape 9"/>
          <p:cNvSpPr/>
          <p:nvPr/>
        </p:nvSpPr>
        <p:spPr>
          <a:xfrm>
            <a:off x="3566160" y="1463040"/>
            <a:ext cx="2560320" cy="54864"/>
          </a:xfrm>
          <a:prstGeom prst="rect">
            <a:avLst/>
          </a:prstGeom>
          <a:solidFill>
            <a:srgbClr val="F0B429"/>
          </a:solidFill>
          <a:ln/>
        </p:spPr>
      </p:sp>
      <p:sp>
        <p:nvSpPr>
          <p:cNvPr id="12" name="Text 10"/>
          <p:cNvSpPr/>
          <p:nvPr/>
        </p:nvSpPr>
        <p:spPr>
          <a:xfrm>
            <a:off x="3794760" y="173736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0B4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 2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3794760" y="205740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Asistencias Físicas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794760" y="2560320"/>
            <a:ext cx="21031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Check-up anual, dental gratuito, ambulancia, médico a domicilio, cine 2x1, asistencia vial/hogar.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400800" y="1463040"/>
            <a:ext cx="2560320" cy="310896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16" name="Shape 14"/>
          <p:cNvSpPr/>
          <p:nvPr/>
        </p:nvSpPr>
        <p:spPr>
          <a:xfrm>
            <a:off x="6400800" y="1463040"/>
            <a:ext cx="2560320" cy="54864"/>
          </a:xfrm>
          <a:prstGeom prst="rect">
            <a:avLst/>
          </a:prstGeom>
          <a:solidFill>
            <a:srgbClr val="EF4444"/>
          </a:solidFill>
          <a:ln/>
        </p:spPr>
      </p:sp>
      <p:sp>
        <p:nvSpPr>
          <p:cNvPr id="17" name="Text 15"/>
          <p:cNvSpPr/>
          <p:nvPr/>
        </p:nvSpPr>
        <p:spPr>
          <a:xfrm>
            <a:off x="6629400" y="173736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 3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629400" y="205740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Seguros Atlas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629400" y="2560320"/>
            <a:ext cx="21031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Muerte accidental $300K, gastos médicos $25K deducible $0, invalidez $200K, funerario completo.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8412480" y="48006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F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743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600" kern="0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TARJETAS TDU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31520" y="73152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B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25+ años como la red de descuentos más grande de México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731520" y="1463040"/>
            <a:ext cx="1828800" cy="109728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1508760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00B4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25+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731520" y="210312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años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834640" y="1463040"/>
            <a:ext cx="1828800" cy="109728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9" name="Text 7"/>
          <p:cNvSpPr/>
          <p:nvPr/>
        </p:nvSpPr>
        <p:spPr>
          <a:xfrm>
            <a:off x="2834640" y="1508760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00B4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10K+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2834640" y="210312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comercios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937760" y="1463040"/>
            <a:ext cx="1828800" cy="109728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12" name="Text 10"/>
          <p:cNvSpPr/>
          <p:nvPr/>
        </p:nvSpPr>
        <p:spPr>
          <a:xfrm>
            <a:off x="4937760" y="1508760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00B4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120+</a:t>
            </a:r>
            <a:endParaRPr lang="en-US" sz="3200" dirty="0"/>
          </a:p>
        </p:txBody>
      </p:sp>
      <p:sp>
        <p:nvSpPr>
          <p:cNvPr id="13" name="Text 11"/>
          <p:cNvSpPr/>
          <p:nvPr/>
        </p:nvSpPr>
        <p:spPr>
          <a:xfrm>
            <a:off x="4937760" y="210312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ciudades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7040880" y="1463040"/>
            <a:ext cx="1828800" cy="109728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15" name="Text 13"/>
          <p:cNvSpPr/>
          <p:nvPr/>
        </p:nvSpPr>
        <p:spPr>
          <a:xfrm>
            <a:off x="7040880" y="1508760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00B4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$15</a:t>
            </a:r>
            <a:endParaRPr lang="en-US" sz="3200" dirty="0"/>
          </a:p>
        </p:txBody>
      </p:sp>
      <p:sp>
        <p:nvSpPr>
          <p:cNvPr id="16" name="Text 14"/>
          <p:cNvSpPr/>
          <p:nvPr/>
        </p:nvSpPr>
        <p:spPr>
          <a:xfrm>
            <a:off x="7040880" y="210312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MXN/emp/mes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31520" y="2834640"/>
            <a:ext cx="7680960" cy="36576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18" name="Text 16"/>
          <p:cNvSpPr/>
          <p:nvPr/>
        </p:nvSpPr>
        <p:spPr>
          <a:xfrm>
            <a:off x="822960" y="2852928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TARJETA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3657600" y="2852928"/>
            <a:ext cx="2286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PRECIO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035040" y="2852928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SEGMENTO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731520" y="3246120"/>
            <a:ext cx="7680960" cy="34747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2" name="Text 20"/>
          <p:cNvSpPr/>
          <p:nvPr/>
        </p:nvSpPr>
        <p:spPr>
          <a:xfrm>
            <a:off x="822960" y="3255264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TDU Universitaria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3657600" y="3255264"/>
            <a:ext cx="2286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$250/año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035040" y="3255264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Estudiantes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731520" y="3593592"/>
            <a:ext cx="7680960" cy="347472"/>
          </a:xfrm>
          <a:prstGeom prst="rect">
            <a:avLst/>
          </a:prstGeom>
          <a:solidFill>
            <a:srgbClr val="EDF2F7"/>
          </a:solidFill>
          <a:ln/>
        </p:spPr>
      </p:sp>
      <p:sp>
        <p:nvSpPr>
          <p:cNvPr id="26" name="Text 24"/>
          <p:cNvSpPr/>
          <p:nvPr/>
        </p:nvSpPr>
        <p:spPr>
          <a:xfrm>
            <a:off x="822960" y="3602736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TDU Empresarial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3657600" y="3602736"/>
            <a:ext cx="2286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$350/año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035040" y="3602736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&gt;26 años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731520" y="3941064"/>
            <a:ext cx="7680960" cy="34747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0" name="Text 28"/>
          <p:cNvSpPr/>
          <p:nvPr/>
        </p:nvSpPr>
        <p:spPr>
          <a:xfrm>
            <a:off x="822960" y="3950208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TDU S4 Médica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3657600" y="3950208"/>
            <a:ext cx="2286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$550/año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6035040" y="3950208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Familias + seguros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731520" y="4288536"/>
            <a:ext cx="7680960" cy="347472"/>
          </a:xfrm>
          <a:prstGeom prst="rect">
            <a:avLst/>
          </a:prstGeom>
          <a:solidFill>
            <a:srgbClr val="EDF2F7"/>
          </a:solidFill>
          <a:ln/>
        </p:spPr>
      </p:sp>
      <p:sp>
        <p:nvSpPr>
          <p:cNvPr id="34" name="Text 32"/>
          <p:cNvSpPr/>
          <p:nvPr/>
        </p:nvSpPr>
        <p:spPr>
          <a:xfrm>
            <a:off x="822960" y="4297680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TDU Premium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3657600" y="4297680"/>
            <a:ext cx="2286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$650/año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6035040" y="4297680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Ejecutivos exclusivo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731520" y="4636008"/>
            <a:ext cx="7680960" cy="34747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8" name="Text 36"/>
          <p:cNvSpPr/>
          <p:nvPr/>
        </p:nvSpPr>
        <p:spPr>
          <a:xfrm>
            <a:off x="822960" y="4645152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Capital People (C4U)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3657600" y="4645152"/>
            <a:ext cx="2286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Desde $15/emp/mes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6035040" y="4645152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B2B White-label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8412480" y="48006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F1B2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743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600" kern="0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CAPITAL PEOPLE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31520" y="73152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 modelo white-label de TDU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31520" y="146304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Capital People es la solución B2B que permite a empresas, sindicatos y colegios profesionales ofrecer una tarjeta de descuentos con su propia marca.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31520" y="2286000"/>
            <a:ext cx="7680960" cy="68580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0" y="2286000"/>
            <a:ext cx="54864" cy="685800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8" name="Text 6"/>
          <p:cNvSpPr/>
          <p:nvPr/>
        </p:nvSpPr>
        <p:spPr>
          <a:xfrm>
            <a:off x="1005840" y="233172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 Salud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005840" y="2606040"/>
            <a:ext cx="7132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Usa Capital People co-branded con Seguros Atlas para sus 480K afiliados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731520" y="3108960"/>
            <a:ext cx="7680960" cy="68580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0" y="3108960"/>
            <a:ext cx="54864" cy="685800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12" name="Text 10"/>
          <p:cNvSpPr/>
          <p:nvPr/>
        </p:nvSpPr>
        <p:spPr>
          <a:xfrm>
            <a:off x="1005840" y="31546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Runa HR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005840" y="3429000"/>
            <a:ext cx="7132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Revende como beneficio para empleados a $15 MXN/empleado/mes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731520" y="3931920"/>
            <a:ext cx="7680960" cy="68580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15" name="Shape 13"/>
          <p:cNvSpPr/>
          <p:nvPr/>
        </p:nvSpPr>
        <p:spPr>
          <a:xfrm>
            <a:off x="731520" y="3931920"/>
            <a:ext cx="54864" cy="685800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16" name="Text 14"/>
          <p:cNvSpPr/>
          <p:nvPr/>
        </p:nvSpPr>
        <p:spPr>
          <a:xfrm>
            <a:off x="1005840" y="397764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CCPG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005840" y="4251960"/>
            <a:ext cx="7132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Colegio de Contadores Públicos de Guadalajara lo ofrece a agremiados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8412480" y="48006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F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F1B2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F0B429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600" kern="0" dirty="0">
                <a:solidFill>
                  <a:srgbClr val="F0B4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HALLAZGO CENTRAL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31520" y="1188720"/>
            <a:ext cx="768096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3600" b="1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"El modelo TDU es un</a:t>
            </a:r>
            <a:endParaRPr lang="en-US" sz="36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3600" b="1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contenedor de información</a:t>
            </a:r>
            <a:endParaRPr lang="en-US" sz="36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3600" b="1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estática con 25 años</a:t>
            </a:r>
            <a:endParaRPr lang="en-US" sz="36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3600" b="1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 antigüedad"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731520" y="3657600"/>
            <a:ext cx="2743200" cy="36576"/>
          </a:xfrm>
          <a:prstGeom prst="rect">
            <a:avLst/>
          </a:prstGeom>
          <a:solidFill>
            <a:srgbClr val="F0B429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3931920"/>
            <a:ext cx="7680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transaccionalidad. Sin CRM. Sin analytics.</a:t>
            </a:r>
            <a:endParaRPr lang="en-US" sz="15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descuentos dinámicos. Sin comunidad. Sin data de intención.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412480" y="48006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F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Análisis Competitivo - Integra Salud / TDU</dc:title>
  <dc:subject>PptxGenJS Presentation</dc:subject>
  <dc:creator>EmpowerLabs</dc:creator>
  <cp:lastModifiedBy>EmpowerLabs</cp:lastModifiedBy>
  <cp:revision>1</cp:revision>
  <dcterms:created xsi:type="dcterms:W3CDTF">2026-05-19T14:21:26Z</dcterms:created>
  <dcterms:modified xsi:type="dcterms:W3CDTF">2026-05-19T14:21:26Z</dcterms:modified>
</cp:coreProperties>
</file>